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83" r:id="rId4"/>
    <p:sldId id="284" r:id="rId5"/>
    <p:sldId id="278" r:id="rId6"/>
    <p:sldId id="279" r:id="rId7"/>
    <p:sldId id="280" r:id="rId8"/>
    <p:sldId id="281" r:id="rId9"/>
    <p:sldId id="287" r:id="rId10"/>
    <p:sldId id="286" r:id="rId11"/>
    <p:sldId id="282" r:id="rId12"/>
    <p:sldId id="285" r:id="rId13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8A968"/>
    <a:srgbClr val="EF720B"/>
    <a:srgbClr val="F68E38"/>
  </p:clrMru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0414" autoAdjust="0"/>
  </p:normalViewPr>
  <p:slideViewPr>
    <p:cSldViewPr>
      <p:cViewPr varScale="1">
        <p:scale>
          <a:sx n="102" d="100"/>
          <a:sy n="102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D0792-21DD-4941-806F-716E9AE04C48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1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14742-67A3-4859-93FD-EFB7E14B3EF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Surplus BFWD - $4,328,487 from</a:t>
            </a:r>
            <a:r>
              <a:rPr lang="en-US" baseline="0" dirty="0" smtClean="0"/>
              <a:t> 2009/2010 – Unaudited at this stage and awaiting accounting Treatment – But represented by:</a:t>
            </a:r>
          </a:p>
          <a:p>
            <a:endParaRPr lang="en-US" baseline="0" dirty="0" smtClean="0"/>
          </a:p>
          <a:p>
            <a:r>
              <a:rPr lang="en-US" baseline="0" dirty="0" smtClean="0"/>
              <a:t>$1.2M in Restricted Grants &amp; Contributions not spent at end June(exp budgeted 10/11) &amp; Unspent Loan funds Cossack Infrastructure $942k c/f not budgeted to spend in 10/11 – See Attachment 2.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Also Land Sale Profit trsfd to POSP not recognized in RSS in UHY Financials. - $1.5M</a:t>
            </a:r>
          </a:p>
          <a:p>
            <a:r>
              <a:rPr lang="en-US" baseline="0" dirty="0" smtClean="0"/>
              <a:t>Also Carried forward Capital Expenses not Budgeted for Airport $1.2M</a:t>
            </a:r>
          </a:p>
          <a:p>
            <a:endParaRPr lang="en-US" baseline="0" dirty="0" smtClean="0"/>
          </a:p>
          <a:p>
            <a:r>
              <a:rPr lang="en-US" baseline="0" dirty="0" smtClean="0"/>
              <a:t>10/11</a:t>
            </a:r>
          </a:p>
          <a:p>
            <a:r>
              <a:rPr lang="en-US" baseline="0" dirty="0" smtClean="0"/>
              <a:t>Also $16M R4R funds Unbudgeted has been brought in Due to be Received in Nov-10 once agreement signed &amp; transferred to R4R Reserve for Karratha Leisure Centre project.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 Increase in Corporate due to Rates above budget $180k &amp; Exgratia payments from Rio</a:t>
            </a:r>
            <a:r>
              <a:rPr lang="en-US" baseline="0" dirty="0" smtClean="0"/>
              <a:t> $780k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Executive net decrease is surplus remaining</a:t>
            </a:r>
            <a:r>
              <a:rPr lang="en-US" baseline="0" dirty="0" smtClean="0"/>
              <a:t> on restricted P2P income less additional IT expenses required.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Community facilities has additional expenditure on Building Mtce</a:t>
            </a:r>
            <a:r>
              <a:rPr lang="en-US" baseline="0" dirty="0" smtClean="0"/>
              <a:t> YTD &amp; upcoming unbudgeted.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Operations Net Increase due to additional commercial &amp; hazardous waste income included less expenses – This is transferred to Waste Reserve for future.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Net increase for Airport is due</a:t>
            </a:r>
            <a:r>
              <a:rPr lang="en-US" baseline="0" dirty="0" smtClean="0"/>
              <a:t> to additional Income for car park &amp; Leases.  - This is transferred to Airport Reserve(cap exp) for future.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Planning &amp; Development services net decrease for additional Exp for Local Planning Strategy projects for consultants.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(Overall Net Increase in Income)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Small reductions to expected plant purchases where changing to leased vehicles for managers.  Capital to operating expense shift.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Operations includes</a:t>
            </a:r>
            <a:r>
              <a:rPr lang="en-US" baseline="0" dirty="0" smtClean="0"/>
              <a:t> additional $799,790 tsfr to waste reserve for additional net income included.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$150k reduction in Roads capex due to less scope than budgeted on some projects, PUPP doing some of the work.  Cinders Rd savings to be reallocated &amp; carried forward as restricted funds to other roads projects.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Airport Carry forwards from 09/10 that were not included in 10/11 Budget on Major Projects are: $1.880m, checked baggage 1.2m, 680k on car park contract.   To be reflected in Tsfr/To From Reserve.  Checked Baggage Project is tracking well and likely to be complete Mid November – and is now well scoped.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Rio Tinto Ex gratia payments in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Lieu of rates are for intended areas projects: Cape Lambert payment for Wickham, Point Samson &amp; Roebourne projects.  Previous agreement has expired 31/12/09. Rates used were $250 per Unit.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$35k Increase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US" sz="1200" dirty="0" smtClean="0"/>
              <a:t>Corporate Office Expense for Local Government Regional Reform planning process discussed at workshop – All councils</a:t>
            </a:r>
            <a:r>
              <a:rPr lang="en-US" sz="1200" baseline="0" dirty="0" smtClean="0"/>
              <a:t> contributing $35k at this stage to collaborative process.</a:t>
            </a:r>
            <a:endParaRPr lang="en-A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includes Community Development</a:t>
            </a:r>
            <a:r>
              <a:rPr lang="en-US" baseline="0" dirty="0" smtClean="0"/>
              <a:t> &amp; Community Facilities.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R4R required to be expended by 2013.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14742-67A3-4859-93FD-EFB7E14B3EF6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 and footer_generic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57431"/>
            <a:ext cx="8229600" cy="3768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6D000-699C-434D-807F-6D784323F237}" type="datetimeFigureOut">
              <a:rPr lang="en-US" smtClean="0"/>
              <a:pPr/>
              <a:t>11/3/2010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7544E-2CEE-42D1-8A82-ED09056E2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99000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7" y="3143250"/>
            <a:ext cx="8429652" cy="285752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First Quarter</a:t>
            </a:r>
            <a:br>
              <a:rPr lang="en-US" sz="4000" dirty="0" smtClean="0"/>
            </a:br>
            <a:r>
              <a:rPr lang="en-US" sz="4900" dirty="0" smtClean="0">
                <a:latin typeface="Museo 700" pitchFamily="50" charset="0"/>
              </a:rPr>
              <a:t>Budget Review 2010-2011</a:t>
            </a:r>
            <a:br>
              <a:rPr lang="en-US" sz="4900" dirty="0" smtClean="0">
                <a:latin typeface="Museo 700" pitchFamily="50" charset="0"/>
              </a:rPr>
            </a:br>
            <a:r>
              <a:rPr lang="en-US" sz="4900" dirty="0" smtClean="0">
                <a:latin typeface="Museo 700" pitchFamily="50" charset="0"/>
              </a:rPr>
              <a:t>Workshop</a:t>
            </a:r>
            <a:r>
              <a:rPr lang="en-AU" dirty="0" smtClean="0"/>
              <a:t/>
            </a:r>
            <a:br>
              <a:rPr lang="en-AU" dirty="0" smtClean="0"/>
            </a:b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14380"/>
          </a:xfrm>
        </p:spPr>
        <p:txBody>
          <a:bodyPr>
            <a:normAutofit/>
          </a:bodyPr>
          <a:lstStyle/>
          <a:p>
            <a:r>
              <a:rPr lang="en-AU" sz="3600" dirty="0" smtClean="0">
                <a:latin typeface="Museo 700" pitchFamily="50" charset="0"/>
              </a:rPr>
              <a:t>Technical Services</a:t>
            </a:r>
            <a:endParaRPr lang="en-AU" sz="3600" dirty="0">
              <a:latin typeface="Museo 7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052736"/>
            <a:ext cx="7560840" cy="54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Capital Income &amp; Expenditure</a:t>
            </a:r>
          </a:p>
          <a:p>
            <a:pPr>
              <a:lnSpc>
                <a:spcPct val="150000"/>
              </a:lnSpc>
              <a:buNone/>
            </a:pPr>
            <a:r>
              <a:rPr lang="en-AU" sz="1100" b="1" dirty="0" smtClean="0"/>
              <a:t>Staff Housing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($220,000) Staff Housing additional unbudgeted expenditure for </a:t>
            </a:r>
            <a:r>
              <a:rPr lang="en-US" sz="1100" dirty="0" smtClean="0"/>
              <a:t>Cyclone screening required to all windows and doors to do all newly completed houses.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($43,000) Additional requested Alterations and Refurb to house design plus refurbishments 5 Kwong Close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($63,500) YTD Actual that has occurred by Building Mtce Unbudgeted - Paint Internal Plus Outside Storeroom &amp; New Door to Storeroom &amp; Replace Ducted Air Con System With Split , Bathroom Renovations, Tenant vacating repaint (6 McRae Crt, 5B Leonard Way, 20B Shad wick Dr) Offset by $40,000 reduction in scope on Improvements - 907A Walcott Wy.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($25,000) Funds committed to create transit home Unbudgeted – Quotes to Install Vertical Blinds, replace Carpet  &amp; Interior  Painting &amp; Appliances – 201 Richardson Wy</a:t>
            </a:r>
            <a:endParaRPr lang="en-AU" sz="11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($24,000)  Increased expense for 12 Knight Place - new A/C as old ducted system diagnosed with core cancer Identified Sep-10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($20,000) to 10 Knight Place - Supply And Installation Of Blinds And Floor Coverings July Paid Unbudgeted in 10/11 c/f 09/10 Renovations 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14380"/>
          </a:xfrm>
        </p:spPr>
        <p:txBody>
          <a:bodyPr>
            <a:normAutofit/>
          </a:bodyPr>
          <a:lstStyle/>
          <a:p>
            <a:r>
              <a:rPr lang="en-AU" sz="3600" dirty="0" smtClean="0">
                <a:latin typeface="Museo 700" pitchFamily="50" charset="0"/>
              </a:rPr>
              <a:t>Development Services</a:t>
            </a:r>
            <a:endParaRPr lang="en-AU" sz="3600" dirty="0">
              <a:latin typeface="Museo 7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7560840" cy="5616624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Operating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($260,000) </a:t>
            </a:r>
            <a:r>
              <a:rPr lang="en-US" sz="1100" dirty="0" smtClean="0"/>
              <a:t>Funding Increase for the following Key Projects in Job list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100" dirty="0" smtClean="0"/>
              <a:t>Development Contributions Project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100" dirty="0" smtClean="0"/>
              <a:t>Visioning &amp; Master Planning for Roebourne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100" dirty="0" smtClean="0"/>
              <a:t>Visioning &amp; Master Planning  Point Samson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100" dirty="0" smtClean="0"/>
              <a:t>Local Strategy for Shire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100" dirty="0" smtClean="0"/>
              <a:t>Policy Review &amp; Local Law Development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($69,201)  additional Office expenses for Urban design review for t/centre $30k, and assisting with DAs and other stat tasks $30k, once a mth trip to Perth unbudgeted for David Pentz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($50,000) Contractor commencing Nov-10 ongoing to process building applic backlog, short staff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($18,777) additional relocation expense required for recruited positions - unbudgeted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($15,000) increase in employment costs for New strategic planning / split existing role into two parts 8mths remaining 10/11</a:t>
            </a:r>
            <a:endParaRPr lang="en-AU" sz="11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($37,492) employment cost increase Health Services to ensure sufficient wages for Pest Control Leading Hand, and includes overtime for EHOS and Pest Control to undertake Mosquito work - </a:t>
            </a:r>
            <a:r>
              <a:rPr lang="en-US" sz="1100" dirty="0" err="1" smtClean="0"/>
              <a:t>BoM</a:t>
            </a:r>
            <a:r>
              <a:rPr lang="en-US" sz="1100" dirty="0" smtClean="0"/>
              <a:t> predict greater cyclonic activity than usual.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$145,000 Unbudgeted Contribution  Received from Apache towards Infrastructure &amp; Conservation at 40 Mile Beach offset by corresponding Expense ($145,000) to complete work i.e. New bbqs, equipment &amp; Conservation.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Reduced Other Control Expenses-Fire Prevention $8,000 as Not all 9 fire hydrants will be done in this financial yr - reallocated to  Office expense Rangers to undertake Policy &amp; Operational Review -  ($10,000) Unbudgeted</a:t>
            </a:r>
            <a:endParaRPr lang="en-AU" sz="1100" dirty="0" smtClean="0"/>
          </a:p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Capital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($13,000) increase in Capital for Planning officer vehicle omitted from original budget added back in plus savings from PRAG cat selection </a:t>
            </a:r>
            <a:endParaRPr lang="en-AU" sz="1100" dirty="0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720080"/>
          </a:xfrm>
        </p:spPr>
        <p:txBody>
          <a:bodyPr>
            <a:normAutofit fontScale="90000"/>
          </a:bodyPr>
          <a:lstStyle/>
          <a:p>
            <a:r>
              <a:rPr lang="en-AU" sz="3600" dirty="0" smtClean="0">
                <a:latin typeface="Museo 700" pitchFamily="50" charset="0"/>
              </a:rPr>
              <a:t>Other Major </a:t>
            </a:r>
            <a:br>
              <a:rPr lang="en-AU" sz="3600" dirty="0" smtClean="0">
                <a:latin typeface="Museo 700" pitchFamily="50" charset="0"/>
              </a:rPr>
            </a:br>
            <a:r>
              <a:rPr lang="en-AU" sz="3600" dirty="0" smtClean="0">
                <a:latin typeface="Museo 700" pitchFamily="50" charset="0"/>
              </a:rPr>
              <a:t>Considerations</a:t>
            </a:r>
            <a:endParaRPr lang="en-AU" sz="3600" dirty="0">
              <a:latin typeface="Museo 7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340768"/>
            <a:ext cx="7920880" cy="52565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Other Operating Items for Budget Review Adjustments Not yet Reflected: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$2m Additional Contribution from Landcorp Unbudgeted Income for  Karratha Infrastructure Projects (not yet reflected  by Budget Revisions)</a:t>
            </a:r>
          </a:p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Capital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Major Project Not yet Commenced – John’s Creek Car park Extension $500k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Staff Housing Construction for 12 Houses $6.6m per tenders value – Remaining $3.3m in Capital Budget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AU" sz="1100" dirty="0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1" y="357166"/>
            <a:ext cx="7715304" cy="71438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Museo 700" pitchFamily="50" charset="0"/>
              </a:rPr>
              <a:t>Summary</a:t>
            </a:r>
            <a:endParaRPr lang="en-US" sz="3600" dirty="0">
              <a:latin typeface="Museo 7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268760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Council’s entire Budget was reviewed by the Council’s management team.</a:t>
            </a:r>
          </a:p>
          <a:p>
            <a:r>
              <a:rPr lang="en-AU" sz="160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From this review we have detailed various Budget Amendments, as a result of actual financials for the first quarter of the Financial year.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568" y="2204864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AU" sz="1600" b="1" dirty="0" smtClean="0">
                <a:latin typeface="Arial" pitchFamily="34" charset="0"/>
                <a:cs typeface="Arial" pitchFamily="34" charset="0"/>
              </a:rPr>
              <a:t>The following table is a summary of the overall adjustments required to the budget thus far: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619672" y="2708920"/>
          <a:ext cx="6912770" cy="3649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7"/>
                <a:gridCol w="1001224"/>
                <a:gridCol w="1322443"/>
                <a:gridCol w="1322443"/>
                <a:gridCol w="1322443"/>
              </a:tblGrid>
              <a:tr h="4498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Original Budget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Amended Budget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 Adjustments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Proposed New Budget</a:t>
                      </a:r>
                      <a:endParaRPr lang="en-US" sz="1200" dirty="0"/>
                    </a:p>
                  </a:txBody>
                  <a:tcPr/>
                </a:tc>
              </a:tr>
              <a:tr h="26990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Operating</a:t>
                      </a:r>
                      <a:r>
                        <a:rPr lang="en-US" sz="1200" baseline="0" dirty="0" smtClean="0"/>
                        <a:t> Exp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(57,115,635)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(57,292,789)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(1,216,073)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(58,508,862)</a:t>
                      </a:r>
                      <a:endParaRPr lang="en-US" sz="1200" dirty="0"/>
                    </a:p>
                  </a:txBody>
                  <a:tcPr/>
                </a:tc>
              </a:tr>
              <a:tr h="35082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Operating Revenue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75,266,575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75,424,165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18,828,316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94,252,481</a:t>
                      </a:r>
                      <a:endParaRPr lang="en-US" sz="1200" dirty="0"/>
                    </a:p>
                  </a:txBody>
                  <a:tcPr/>
                </a:tc>
              </a:tr>
              <a:tr h="4498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Non Operating</a:t>
                      </a:r>
                      <a:r>
                        <a:rPr lang="en-US" sz="1200" baseline="0" dirty="0" smtClean="0"/>
                        <a:t> Exp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(73,621,688)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(73,621,688)</a:t>
                      </a:r>
                    </a:p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(18,550,440)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(92,172,128)</a:t>
                      </a:r>
                    </a:p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98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Non Operating 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55,470,748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55,470,748</a:t>
                      </a:r>
                    </a:p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938,196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56,408,944</a:t>
                      </a:r>
                    </a:p>
                  </a:txBody>
                  <a:tcPr/>
                </a:tc>
              </a:tr>
              <a:tr h="4498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Non Cash Items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(10,218,806)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(10,218,806)</a:t>
                      </a:r>
                    </a:p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(10,218,806)</a:t>
                      </a:r>
                    </a:p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98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Restricted (Surplus ) /Deficit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BFWD 09/10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(4,328,487)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065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(Surplus)/Deficit 10/11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19,564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29,064</a:t>
                      </a:r>
                    </a:p>
                  </a:txBody>
                  <a:tcPr/>
                </a:tc>
              </a:tr>
              <a:tr h="4498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Restricted (Surplus)/Deficit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(4,328,487)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14380"/>
          </a:xfrm>
        </p:spPr>
        <p:txBody>
          <a:bodyPr>
            <a:normAutofit/>
          </a:bodyPr>
          <a:lstStyle/>
          <a:p>
            <a:r>
              <a:rPr lang="en-AU" sz="3200" dirty="0" smtClean="0">
                <a:latin typeface="Museo 700" pitchFamily="50" charset="0"/>
              </a:rPr>
              <a:t>Net Operating Revisions</a:t>
            </a:r>
            <a:endParaRPr lang="en-AU" sz="3200" dirty="0">
              <a:latin typeface="Museo 700" pitchFamily="50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12776"/>
            <a:ext cx="6947495" cy="453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en-AU" sz="3200" dirty="0" smtClean="0">
                <a:latin typeface="Museo 700" pitchFamily="50" charset="0"/>
              </a:rPr>
              <a:t>Capital Expenditure</a:t>
            </a:r>
            <a:br>
              <a:rPr lang="en-AU" sz="3200" dirty="0" smtClean="0">
                <a:latin typeface="Museo 700" pitchFamily="50" charset="0"/>
              </a:rPr>
            </a:br>
            <a:r>
              <a:rPr lang="en-AU" sz="3200" dirty="0" smtClean="0">
                <a:latin typeface="Museo 700" pitchFamily="50" charset="0"/>
              </a:rPr>
              <a:t>Revisions</a:t>
            </a:r>
            <a:endParaRPr lang="en-AU" sz="3200" dirty="0">
              <a:latin typeface="Museo 700" pitchFamily="50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96752"/>
            <a:ext cx="7489689" cy="488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en-AU" sz="3600" dirty="0" smtClean="0">
                <a:latin typeface="Museo 700" pitchFamily="50" charset="0"/>
              </a:rPr>
              <a:t>Financial &amp; </a:t>
            </a:r>
            <a:br>
              <a:rPr lang="en-AU" sz="3600" dirty="0" smtClean="0">
                <a:latin typeface="Museo 700" pitchFamily="50" charset="0"/>
              </a:rPr>
            </a:br>
            <a:r>
              <a:rPr lang="en-AU" sz="3600" dirty="0" smtClean="0">
                <a:latin typeface="Museo 700" pitchFamily="50" charset="0"/>
              </a:rPr>
              <a:t>Corporate Services</a:t>
            </a:r>
            <a:endParaRPr lang="en-AU" sz="3600" dirty="0">
              <a:latin typeface="Museo 7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08720"/>
            <a:ext cx="8064896" cy="56886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Major Adjustments by Division:</a:t>
            </a:r>
          </a:p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Operating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050" dirty="0" smtClean="0"/>
              <a:t>$511,782 Income increase in </a:t>
            </a:r>
            <a:r>
              <a:rPr lang="en-US" sz="1050" dirty="0" smtClean="0"/>
              <a:t>Actual Rates Levied July-10 YTD are higher than Budget </a:t>
            </a:r>
            <a:r>
              <a:rPr lang="en-AU" sz="1050" dirty="0" smtClean="0"/>
              <a:t>due to </a:t>
            </a:r>
            <a:r>
              <a:rPr lang="en-US" sz="1050" dirty="0" smtClean="0"/>
              <a:t>UV Revaluation post adoption of Differential rates model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50" dirty="0" smtClean="0"/>
              <a:t> ($316,795) </a:t>
            </a:r>
            <a:r>
              <a:rPr lang="en-AU" sz="1050" dirty="0" smtClean="0"/>
              <a:t>Income decrease due to </a:t>
            </a:r>
            <a:r>
              <a:rPr lang="en-US" sz="1050" dirty="0" smtClean="0"/>
              <a:t>Interim Rates due to anticipation of Land /Construction Projects  being completed in 10/11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050" dirty="0" smtClean="0"/>
              <a:t>$600,000 Proposed additional ex gratia rates from Rio Tinto – Cape Lambert Camp 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050" dirty="0" smtClean="0"/>
              <a:t>$97,174 General Revenue increase </a:t>
            </a:r>
            <a:r>
              <a:rPr lang="en-US" sz="1050" dirty="0" smtClean="0"/>
              <a:t>10/11 Financial Assistance Grants for Roads per first qtrly pymt received Oct-10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050" dirty="0" smtClean="0"/>
              <a:t>($18,101) Relocation Exp increase in</a:t>
            </a:r>
            <a:r>
              <a:rPr lang="en-US" sz="1050" dirty="0" smtClean="0"/>
              <a:t> recruiting 3 finance staff to fill vacancies, require relocating only 8k budgeted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050" dirty="0" smtClean="0"/>
              <a:t>($80,000) Consultant Cost Increase for </a:t>
            </a:r>
            <a:r>
              <a:rPr lang="en-US" sz="1050" dirty="0" smtClean="0"/>
              <a:t>Diesel fuel rebate refund assistance $40k YTD, &amp; Other POs booked to Date for Strategic Review &amp; Plans undertaken (matched with Additional Revenue for Rebate)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50" dirty="0" smtClean="0"/>
              <a:t>($35,000)  Increase for Corporate Office Expense for Local Government Regional Reform planning process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050" dirty="0" smtClean="0"/>
              <a:t>($31,431) for New Part Time Data Entry Finance Officer to assist in coverage for Finance Team (9 months 10/11)</a:t>
            </a:r>
          </a:p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Capital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050" dirty="0" smtClean="0"/>
              <a:t>($147,561) Admin Centre Portable Office Project increase </a:t>
            </a:r>
            <a:r>
              <a:rPr lang="en-US" sz="1050" dirty="0" smtClean="0"/>
              <a:t>to assist fit out of Admin Bldg per tenders coming in above budget </a:t>
            </a:r>
            <a:endParaRPr lang="en-AU" sz="105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050" dirty="0" smtClean="0"/>
              <a:t>$67,553 Strategic projects manager </a:t>
            </a:r>
            <a:r>
              <a:rPr lang="en-US" sz="1050" dirty="0" smtClean="0"/>
              <a:t>Prado -$58K vehicle will be leased instead of purchased add $5250 to Plant op A/C 110020 for lease fee's Dec - June</a:t>
            </a:r>
            <a:endParaRPr lang="en-AU" sz="105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050" dirty="0" smtClean="0"/>
              <a:t>($8,000) Increase Purchase of Computer Equip Not Budgeted (I-pads)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AU" sz="1050" dirty="0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14380"/>
          </a:xfrm>
        </p:spPr>
        <p:txBody>
          <a:bodyPr>
            <a:normAutofit/>
          </a:bodyPr>
          <a:lstStyle/>
          <a:p>
            <a:r>
              <a:rPr lang="en-AU" sz="3600" dirty="0" smtClean="0">
                <a:latin typeface="Museo 700" pitchFamily="50" charset="0"/>
              </a:rPr>
              <a:t>Executive &amp; IT Services</a:t>
            </a:r>
            <a:endParaRPr lang="en-AU" sz="3600" dirty="0">
              <a:latin typeface="Museo 7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68760"/>
            <a:ext cx="7560840" cy="47525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Operating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$162,693 – Carried forward Pilbara to Parliament Restricted Income funds 10/11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New Position Chief of Staff 6 months 10/11 &amp; Staff Housing, costs for this position &amp; Manager Corporate Compliance 6 months (Salary costs are covered by review of  Exec employment Costs YTD &amp; Budget)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($45,000) Additional Computer system upgrade required for Synergy &amp; Development services systems specifications for DA tracking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($31,425) Upgrade to Windows 7 not included for existing machines not being  replaced in 10/11  ($300p/machine) – More efficient to do all computers at once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Additional Staff Costs for IT to implement synergy modules and maintain/ update web (currently only short term casual for leave coverage)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Additional ($25,000) Contribution to PRC for Waste Coordinator as discussed at PRC AGM with CEO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$15,000 Reallocated from Executive Services Office Expenses to Planning Dept Expenses for Review of local laws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US" sz="1100" dirty="0" smtClean="0"/>
          </a:p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Capital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$7,683 Saving in capital expense for CEO vehicle purchase than Budgeted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14380"/>
          </a:xfrm>
        </p:spPr>
        <p:txBody>
          <a:bodyPr>
            <a:normAutofit/>
          </a:bodyPr>
          <a:lstStyle/>
          <a:p>
            <a:r>
              <a:rPr lang="en-AU" sz="3600" dirty="0" smtClean="0">
                <a:latin typeface="Museo 700" pitchFamily="50" charset="0"/>
              </a:rPr>
              <a:t>Community Services</a:t>
            </a:r>
            <a:endParaRPr lang="en-AU" sz="3600" dirty="0">
              <a:latin typeface="Museo 7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08720"/>
            <a:ext cx="8208912" cy="56886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Operating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$16M </a:t>
            </a:r>
            <a:r>
              <a:rPr lang="en-US" sz="1100" dirty="0" smtClean="0"/>
              <a:t>Phase 2 - R4R Funds due to be received Nov-10 – Karratha Leisure Centre – To be transferred to Reserve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$35,890 KEC Programme Income due to attendance increase.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($12,000)  Dampier Library Building </a:t>
            </a:r>
            <a:r>
              <a:rPr lang="en-US" sz="1100" dirty="0" smtClean="0"/>
              <a:t>new air cons that have been requested - old unable to repair due to age -new daikins unbudgeted  expense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($60,000) </a:t>
            </a:r>
            <a:r>
              <a:rPr lang="en-US" sz="1100" dirty="0" smtClean="0"/>
              <a:t>Dampier Pavillion </a:t>
            </a:r>
            <a:r>
              <a:rPr lang="en-AU" sz="1100" dirty="0" smtClean="0"/>
              <a:t>Carried forward </a:t>
            </a:r>
            <a:r>
              <a:rPr lang="en-US" sz="1100" dirty="0" smtClean="0"/>
              <a:t>expense from 09/10 not budgeted 10/11 to Replace verandah posts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($25,000) Additional expenditure required for Public Art Strategy – Community Development</a:t>
            </a:r>
          </a:p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Capital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($16M) R4R Transferred to Reserve – Karratha Leisure Centre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Bulgarra Recreation Projects, </a:t>
            </a:r>
            <a:r>
              <a:rPr lang="en-AU" sz="1100" u="sng" dirty="0" smtClean="0"/>
              <a:t>No Net Increase / decrease </a:t>
            </a:r>
            <a:r>
              <a:rPr lang="en-AU" sz="1100" dirty="0" smtClean="0"/>
              <a:t>but Reallocation of Budget to Specific New Job Codes created for major parts of the Project by Strategic Projects.  ‘Bulgarra Community Centre’ has been split between the ‘Centre’ $2.8m and ‘ ‘Bulgarra Sporting facility change room’ $280k.  Also reallocated $500k from ‘Bulgarra Precinct Electrical Upgrade’ to  ‘Bulgarra Oval Softball Diamonds’ for lighting.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($130,000) Increase in Playground Permanent Structure Project as </a:t>
            </a:r>
            <a:r>
              <a:rPr lang="en-US" sz="1100" dirty="0" smtClean="0"/>
              <a:t>tenders have come back all above budget, to be presented to Council in November.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($21,000) Increase in KAC Building Improvement Project for Electric BBQs not in original scope as requested by Dept of Mines &amp; Energy</a:t>
            </a:r>
            <a:endParaRPr lang="en-AU" sz="11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Reduced $110,000 on Anti Vandal Lights Roebourne Covered Courts Project as </a:t>
            </a:r>
            <a:r>
              <a:rPr lang="en-US" sz="1100" dirty="0" smtClean="0"/>
              <a:t>half the job has been completed already for $23k , Estimated to cost less than original budget of $160k, researched with supplier &amp; is installed pricing. </a:t>
            </a:r>
            <a:endParaRPr lang="en-AU" sz="11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AU" sz="1400" dirty="0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14380"/>
          </a:xfrm>
        </p:spPr>
        <p:txBody>
          <a:bodyPr>
            <a:normAutofit/>
          </a:bodyPr>
          <a:lstStyle/>
          <a:p>
            <a:r>
              <a:rPr lang="en-AU" sz="3600" dirty="0" smtClean="0">
                <a:latin typeface="Museo 700" pitchFamily="50" charset="0"/>
              </a:rPr>
              <a:t>Technical Services</a:t>
            </a:r>
            <a:endParaRPr lang="en-AU" sz="3600" dirty="0">
              <a:latin typeface="Museo 7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052736"/>
            <a:ext cx="7560840" cy="5112568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Operating Income &amp; Expenditure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$1.079m  Increase in Airport Income for car park due to variation extension to provide additional long term parking bays, and leasing from 220 rental bays at $4k per bay for 6 months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$306,186 increased Income expected from Waste collection mainly Industrial Commercial - $290k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$245,976 decrease in Expenses for waste collection due to reduced wages as required in these areas YTD labour hire performing work as per Allan Moulton adjustments.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$234,000 reduced expense for Hazardous waste &amp; Refuse site Mtce 7 Mile(septic) for  lower than budgeted costs Job 640407 &amp; 640409.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$47,000 for 7 Mile wash down bay Mtce not required as Capital removed before Adopted Budget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$105,000 increase in Diesel Fuel Rebate Budgeted Income as found in Review of practice &amp; back pay 2006 to Aug-10 (consultancy expenditure already included in corporate budget revision)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($277,359) increase in Landfill ops Refuse Site maintenance 7 Mile for track loader to be hired rather than capital purchase.(corresponding decrease in capital purchase)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($181,364) Increase in Depot Workshop supervision, Plant Repairs &amp; Fuel Costs as per actual history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Additional expenditure required ($40,000) to complete buildings audit &amp; valuation &amp; addit. Consultants required until end of year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New Position Handyman plus Vehicle for 6 Months ($60,000)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Saving of $15,500 for Narcotic Dog Detection Contribution as per Oct resolution 151354 change of activity not amended before </a:t>
            </a:r>
            <a:r>
              <a:rPr lang="en-AU" sz="1100" smtClean="0"/>
              <a:t>end September</a:t>
            </a:r>
            <a:endParaRPr lang="en-AU" sz="11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AU" sz="1100" dirty="0" smtClean="0"/>
              <a:t>Higher than value trade proceeds also expected in sale of plant $59,000 airport &amp; tech services plant.</a:t>
            </a:r>
          </a:p>
          <a:p>
            <a:pPr>
              <a:lnSpc>
                <a:spcPct val="150000"/>
              </a:lnSpc>
              <a:buNone/>
            </a:pPr>
            <a:endParaRPr lang="en-AU" sz="1100" dirty="0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14380"/>
          </a:xfrm>
        </p:spPr>
        <p:txBody>
          <a:bodyPr>
            <a:normAutofit/>
          </a:bodyPr>
          <a:lstStyle/>
          <a:p>
            <a:r>
              <a:rPr lang="en-AU" sz="3600" dirty="0" smtClean="0">
                <a:latin typeface="Museo 700" pitchFamily="50" charset="0"/>
              </a:rPr>
              <a:t>Technical Services</a:t>
            </a:r>
            <a:endParaRPr lang="en-AU" sz="3600" dirty="0">
              <a:latin typeface="Museo 7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7560840" cy="554461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AU" sz="1400" dirty="0" smtClean="0"/>
              <a:t>Capital Income &amp; Expenditure</a:t>
            </a:r>
          </a:p>
          <a:p>
            <a:pPr>
              <a:lnSpc>
                <a:spcPct val="150000"/>
              </a:lnSpc>
              <a:buNone/>
            </a:pPr>
            <a:r>
              <a:rPr lang="en-AU" sz="1100" b="1" dirty="0" smtClean="0"/>
              <a:t>Airport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($1.2m) Checked Baggage Handling Project funds were not carried forward for the Siemens BHS installation from 09/10 and to cater for the variation to an elevated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($680k) Karratha Airport Overflow car park variation, other unforeseen items and costs, paving completion to front of terminal, provision of Landmark bus shelters for use as pay station shelters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($250k) additional capital for CCTV install scope provided by Chubb to expand existing system to new car park entry/exit + pay stations (unbudgeted)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$400k saving on Expansion Heli Apron Project as This project completed in 2009/10 Budget Not Required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$621k – Additional transfer from Airport Reserve for  Operating Income  Budget increases less additional carry forward capital above.</a:t>
            </a:r>
          </a:p>
          <a:p>
            <a:pPr>
              <a:lnSpc>
                <a:spcPct val="150000"/>
              </a:lnSpc>
              <a:buNone/>
            </a:pPr>
            <a:r>
              <a:rPr lang="en-AU" sz="1100" b="1" dirty="0" smtClean="0"/>
              <a:t>Roads &amp; streets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$121,000 R2R-Cinders Road Completed sub grade work not required after excavation, savings.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$78,750 Mystery Rd Project withdrawn, PUPP doing the work. Expenditure was for previous design. - R2R Income should have leftover to C/F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($10,213) Fencing for Pegs Creek and Millar's Well ovals Above Budget PO Quote </a:t>
            </a:r>
          </a:p>
          <a:p>
            <a:pPr>
              <a:lnSpc>
                <a:spcPct val="150000"/>
              </a:lnSpc>
              <a:buNone/>
            </a:pPr>
            <a:r>
              <a:rPr lang="en-AU" sz="1100" b="1" dirty="0" smtClean="0"/>
              <a:t>Plant/Depot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$38,000 Savings in Light Vehicle Purchases</a:t>
            </a:r>
            <a:endParaRPr lang="en-AU" sz="1100" dirty="0" smtClean="0"/>
          </a:p>
          <a:p>
            <a:pPr>
              <a:lnSpc>
                <a:spcPct val="150000"/>
              </a:lnSpc>
              <a:buNone/>
            </a:pPr>
            <a:r>
              <a:rPr lang="en-AU" sz="1100" b="1" dirty="0" smtClean="0"/>
              <a:t>Waste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$220,266 fixed plant compactor funds to be transferred to operating landfill for plant hire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100" dirty="0" smtClean="0"/>
              <a:t>$799,790 Reduced requirements - Therefore Tsfr to Waste Reserve for surplus funds, less capex &amp; operating expense &amp; higher commercial Income </a:t>
            </a:r>
            <a:endParaRPr lang="en-AU" sz="1100" b="1" dirty="0" smtClean="0"/>
          </a:p>
          <a:p>
            <a:pPr>
              <a:lnSpc>
                <a:spcPct val="150000"/>
              </a:lnSpc>
              <a:buNone/>
            </a:pPr>
            <a:endParaRPr lang="en-AU" sz="1100" b="1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AU" sz="1100" b="1" dirty="0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OR Logo'd Blank Powerpoint v20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SOR Logo'd Blank Powerpoint v2009</Template>
  <TotalTime>2710</TotalTime>
  <Words>2363</Words>
  <Application>Microsoft Office PowerPoint</Application>
  <PresentationFormat>On-screen Show (4:3)</PresentationFormat>
  <Paragraphs>192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SOR Logo'd Blank Powerpoint v2009</vt:lpstr>
      <vt:lpstr>    First Quarter Budget Review 2010-2011 Workshop </vt:lpstr>
      <vt:lpstr>Summary</vt:lpstr>
      <vt:lpstr>Net Operating Revisions</vt:lpstr>
      <vt:lpstr>Capital Expenditure Revisions</vt:lpstr>
      <vt:lpstr>Financial &amp;  Corporate Services</vt:lpstr>
      <vt:lpstr>Executive &amp; IT Services</vt:lpstr>
      <vt:lpstr>Community Services</vt:lpstr>
      <vt:lpstr>Technical Services</vt:lpstr>
      <vt:lpstr>Technical Services</vt:lpstr>
      <vt:lpstr>Technical Services</vt:lpstr>
      <vt:lpstr>Development Services</vt:lpstr>
      <vt:lpstr>Other Major  Considerations</vt:lpstr>
    </vt:vector>
  </TitlesOfParts>
  <Company>Shire of Roebourne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Community Services   Budget Presentation 2010/2011  </dc:title>
  <dc:creator>john.verbeek</dc:creator>
  <cp:lastModifiedBy>chloe.berkrey</cp:lastModifiedBy>
  <cp:revision>452</cp:revision>
  <dcterms:created xsi:type="dcterms:W3CDTF">2010-06-23T10:05:09Z</dcterms:created>
  <dcterms:modified xsi:type="dcterms:W3CDTF">2010-11-03T08:13:07Z</dcterms:modified>
</cp:coreProperties>
</file>